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7" r:id="rId4"/>
    <p:sldId id="258" r:id="rId5"/>
    <p:sldId id="259" r:id="rId6"/>
    <p:sldId id="260" r:id="rId7"/>
    <p:sldId id="262" r:id="rId8"/>
    <p:sldId id="274" r:id="rId9"/>
    <p:sldId id="281" r:id="rId10"/>
    <p:sldId id="282" r:id="rId11"/>
    <p:sldId id="261" r:id="rId12"/>
    <p:sldId id="273" r:id="rId13"/>
    <p:sldId id="263" r:id="rId14"/>
    <p:sldId id="272" r:id="rId15"/>
    <p:sldId id="279" r:id="rId16"/>
    <p:sldId id="265" r:id="rId17"/>
    <p:sldId id="275" r:id="rId18"/>
    <p:sldId id="278" r:id="rId19"/>
    <p:sldId id="276" r:id="rId20"/>
    <p:sldId id="266" r:id="rId21"/>
    <p:sldId id="264" r:id="rId22"/>
    <p:sldId id="268" r:id="rId23"/>
    <p:sldId id="269" r:id="rId24"/>
    <p:sldId id="270" r:id="rId25"/>
    <p:sldId id="28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02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-9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08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05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5060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2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53296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9829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674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873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72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53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686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299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083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65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916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80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80D07-87AC-420F-8181-CC8CF0656AC3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53B8CF2-8A79-4738-A9CA-D0CC44429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211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khronos.org/" TargetMode="Externa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455" y="2335695"/>
            <a:ext cx="5319090" cy="218661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VisCommerce</a:t>
            </a:r>
            <a:br>
              <a:rPr lang="en-US" sz="67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Biz Plan</a:t>
            </a:r>
            <a:b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Sep 2024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66706" y="5538743"/>
            <a:ext cx="3925294" cy="1319257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algn="ctr">
              <a:spcBef>
                <a:spcPts val="5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Ramakrishna J Tumuluri</a:t>
            </a:r>
          </a:p>
          <a:p>
            <a:pPr algn="ctr">
              <a:spcBef>
                <a:spcPts val="5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Founder, CEO</a:t>
            </a:r>
          </a:p>
          <a:p>
            <a:pPr algn="ctr">
              <a:spcBef>
                <a:spcPts val="500"/>
              </a:spcBef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rk@viscommerce.com</a:t>
            </a:r>
          </a:p>
        </p:txBody>
      </p:sp>
      <p:pic>
        <p:nvPicPr>
          <p:cNvPr id="7" name="Picture 6" descr="A red circle with a bow and arrow&#10;&#10;Description automatically generated">
            <a:extLst>
              <a:ext uri="{FF2B5EF4-FFF2-40B4-BE49-F238E27FC236}">
                <a16:creationId xmlns:a16="http://schemas.microsoft.com/office/drawing/2014/main" id="{D2364967-EDF5-5CD1-C51D-9634A2706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651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13119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Showroom3D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34410" y="3179826"/>
            <a:ext cx="1723180" cy="498348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algn="ctr">
              <a:spcBef>
                <a:spcPts val="200"/>
              </a:spcBef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10x Impact</a:t>
            </a:r>
          </a:p>
        </p:txBody>
      </p:sp>
    </p:spTree>
    <p:extLst>
      <p:ext uri="{BB962C8B-B14F-4D97-AF65-F5344CB8AC3E}">
        <p14:creationId xmlns:p14="http://schemas.microsoft.com/office/powerpoint/2010/main" val="3585047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746985-9588-7684-61C1-06EC403A2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27" y="228600"/>
            <a:ext cx="6855295" cy="6400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18164D-7F56-5DAD-91E8-AE8432BDEE0E}"/>
              </a:ext>
            </a:extLst>
          </p:cNvPr>
          <p:cNvSpPr txBox="1"/>
          <p:nvPr/>
        </p:nvSpPr>
        <p:spPr>
          <a:xfrm>
            <a:off x="8142137" y="3224689"/>
            <a:ext cx="3395206" cy="408623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32000">
                <a:schemeClr val="accent5">
                  <a:lumMod val="20000"/>
                  <a:lumOff val="80000"/>
                </a:schemeClr>
              </a:gs>
              <a:gs pos="66000">
                <a:schemeClr val="accent5">
                  <a:lumMod val="40000"/>
                  <a:lumOff val="6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100% ROI within a year</a:t>
            </a:r>
          </a:p>
        </p:txBody>
      </p:sp>
    </p:spTree>
    <p:extLst>
      <p:ext uri="{BB962C8B-B14F-4D97-AF65-F5344CB8AC3E}">
        <p14:creationId xmlns:p14="http://schemas.microsoft.com/office/powerpoint/2010/main" val="2714106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22263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Showroom3D - Differentiation</a:t>
            </a:r>
            <a:endParaRPr lang="en-US" sz="2800" b="1" dirty="0"/>
          </a:p>
        </p:txBody>
      </p:sp>
      <p:pic>
        <p:nvPicPr>
          <p:cNvPr id="5" name="Picture 4" descr="A close-up of a chart&#10;&#10;Description automatically generated">
            <a:extLst>
              <a:ext uri="{FF2B5EF4-FFF2-40B4-BE49-F238E27FC236}">
                <a16:creationId xmlns:a16="http://schemas.microsoft.com/office/drawing/2014/main" id="{73B49113-4D96-A565-74A6-2853A6308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261" y="1604177"/>
            <a:ext cx="9745478" cy="4572000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487419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7950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Competitive Scenario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3736" y="985962"/>
            <a:ext cx="8404529" cy="5634294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 lvl="1" algn="l">
              <a:spcBef>
                <a:spcPts val="500"/>
              </a:spcBef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3DCloud</a:t>
            </a:r>
          </a:p>
          <a:p>
            <a:pPr marL="1200150" lvl="2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Raised approx. $45 million in investment</a:t>
            </a:r>
          </a:p>
          <a:p>
            <a:pPr marL="1200150" lvl="2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Approx $15 million in ARR </a:t>
            </a:r>
          </a:p>
          <a:p>
            <a:pPr marL="1200150" lvl="2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RoomPlanner product adopted by Ikea, Macys etc.</a:t>
            </a:r>
          </a:p>
          <a:p>
            <a:pPr marL="1200150" lvl="2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Principal competitor for Showroom3D </a:t>
            </a:r>
          </a:p>
          <a:p>
            <a:pPr marL="1200150" lvl="2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https://3dcloud.com/</a:t>
            </a:r>
          </a:p>
          <a:p>
            <a:pPr lvl="1" algn="l">
              <a:spcBef>
                <a:spcPts val="500"/>
              </a:spcBef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Threekit</a:t>
            </a:r>
          </a:p>
          <a:p>
            <a:pPr marL="1200150" lvl="2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Raised approx. $60 million in investment</a:t>
            </a:r>
          </a:p>
          <a:p>
            <a:pPr marL="1200150" lvl="2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 Product configurators</a:t>
            </a:r>
          </a:p>
          <a:p>
            <a:pPr marL="1200150" lvl="2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https://www.threekit.com/</a:t>
            </a:r>
          </a:p>
          <a:p>
            <a:pPr marL="742950" lvl="1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Others</a:t>
            </a:r>
          </a:p>
          <a:p>
            <a:pPr marL="1085850" lvl="2" indent="-1714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3DCommerce startups attracted approx. $500 million investment</a:t>
            </a:r>
          </a:p>
          <a:p>
            <a:pPr marL="1085850" lvl="2" indent="-1714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Focused on other markets</a:t>
            </a:r>
          </a:p>
          <a:p>
            <a:pPr marL="1085850" lvl="2" indent="-1714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Sports, Electronics etc.</a:t>
            </a:r>
          </a:p>
          <a:p>
            <a:pPr marL="1085850" lvl="2" indent="-1714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https://Khronos.org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apex body for 3DCommerce</a:t>
            </a:r>
            <a:endParaRPr lang="en-US" sz="1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504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7950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Entry Barriers 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543" y="1484404"/>
            <a:ext cx="8122862" cy="4964104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31000">
                <a:schemeClr val="accent4">
                  <a:lumMod val="20000"/>
                  <a:lumOff val="80000"/>
                </a:schemeClr>
              </a:gs>
              <a:gs pos="64000">
                <a:schemeClr val="accent5">
                  <a:lumMod val="40000"/>
                  <a:lumOff val="6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Technical expertise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Leverage expertise in foundational technologies 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Innovations protected by patents (USPTO, IPO)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Trademark protection for Showroom3D</a:t>
            </a:r>
          </a:p>
          <a:p>
            <a:pPr lvl="1" algn="l">
              <a:spcBef>
                <a:spcPts val="500"/>
              </a:spcBef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500"/>
              </a:spcBef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Pain points 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Close engagement with companies in target sectors to under-stand their pain points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Showroom3D designed with pain-killers to address pain-points</a:t>
            </a:r>
          </a:p>
          <a:p>
            <a:pPr lvl="1" algn="l">
              <a:spcBef>
                <a:spcPts val="500"/>
              </a:spcBef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500"/>
              </a:spcBef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3DCommerce compliance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Consistent experience across software and hardware platforms. 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Windows, iOS, android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Smartphone, tablet, pc, kiosk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PBR – Physically Based Rendering – Ensuring compliance to laws of physics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6D570D-987D-1C08-B04A-1AA13A167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6529" y="2653128"/>
            <a:ext cx="3080301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6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7950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Effect 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Moat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784" y="5138156"/>
            <a:ext cx="11562522" cy="1501183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31000">
                <a:schemeClr val="accent4">
                  <a:lumMod val="20000"/>
                  <a:lumOff val="80000"/>
                </a:schemeClr>
              </a:gs>
              <a:gs pos="64000">
                <a:schemeClr val="accent5">
                  <a:lumMod val="40000"/>
                  <a:lumOff val="6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3500000" scaled="1"/>
            <a:tileRect/>
          </a:gra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742950" lvl="1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Showroom3D network grows its value to Home3D network grows which in turn fuels growth in Showroom3D network. This virtuous network effect can gradually develop into a powerful moat.     </a:t>
            </a:r>
          </a:p>
          <a:p>
            <a:pPr marL="742950" lvl="1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future expand the Showroom3D network by addressing sanitary-ware, kitchen, back-yard etc.</a:t>
            </a:r>
          </a:p>
          <a:p>
            <a:pPr marL="742950" lvl="1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future expand the Home3D network to Office3D and other commercial spaces.</a:t>
            </a:r>
          </a:p>
        </p:txBody>
      </p:sp>
      <p:pic>
        <p:nvPicPr>
          <p:cNvPr id="5" name="Picture 4" descr="A room with a lamp and a table&#10;&#10;Description automatically generated with medium confidence">
            <a:extLst>
              <a:ext uri="{FF2B5EF4-FFF2-40B4-BE49-F238E27FC236}">
                <a16:creationId xmlns:a16="http://schemas.microsoft.com/office/drawing/2014/main" id="{07ABBF56-725F-EA6C-3E05-09B8A8C6EE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759" y="1194253"/>
            <a:ext cx="7152482" cy="3657600"/>
          </a:xfrm>
          <a:prstGeom prst="rect">
            <a:avLst/>
          </a:prstGeom>
          <a:ln>
            <a:solidFill>
              <a:schemeClr val="accent2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75275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130274B0-EB6B-C5D0-9E3C-8A152DD66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5642"/>
            <a:ext cx="12192000" cy="6146716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6057" y="5375194"/>
            <a:ext cx="5703507" cy="971488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On-prem or SaaS</a:t>
            </a:r>
          </a:p>
          <a:p>
            <a:pPr marL="285750" indent="-285750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Revenue sharing between customers &amp; VisCommerce </a:t>
            </a:r>
          </a:p>
          <a:p>
            <a:pPr marL="285750" indent="-285750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Highly profitable HDRender feature</a:t>
            </a:r>
          </a:p>
        </p:txBody>
      </p:sp>
    </p:spTree>
    <p:extLst>
      <p:ext uri="{BB962C8B-B14F-4D97-AF65-F5344CB8AC3E}">
        <p14:creationId xmlns:p14="http://schemas.microsoft.com/office/powerpoint/2010/main" val="478837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583" y="7951"/>
            <a:ext cx="10848835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Management – Early engagement with target markets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8866" y="5526157"/>
            <a:ext cx="8274268" cy="1117155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 marL="285750" indent="-285750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Showcase features by leveraging power of technologies. (10x Impact)</a:t>
            </a:r>
          </a:p>
          <a:p>
            <a:pPr marL="285750" indent="-285750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Identify pain-points in target sectors by engaging with key execs, customers etc.</a:t>
            </a:r>
          </a:p>
          <a:p>
            <a:pPr marL="285750" indent="-285750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Study existing deployments and dynamics of Commerce and eCommerce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7C3E30-32CC-0652-1AEB-A7D6FEDBE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293" y="1089000"/>
            <a:ext cx="4235414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903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7951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Marketing</a:t>
            </a:r>
            <a:r>
              <a:rPr lang="en-US" sz="32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(Outbound)</a:t>
            </a:r>
            <a:endParaRPr lang="en-US" sz="1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9614" y="970059"/>
            <a:ext cx="11553245" cy="5719499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 lvl="1" algn="l">
              <a:buClr>
                <a:schemeClr val="bg2">
                  <a:lumMod val="10000"/>
                </a:schemeClr>
              </a:buClr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</a:p>
          <a:p>
            <a:pPr marL="1200150" lvl="2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Sector wise narrative of pain-points, solutions and benefits. </a:t>
            </a:r>
          </a:p>
          <a:p>
            <a:pPr marL="1200150" lvl="2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Videos for use-cases</a:t>
            </a:r>
          </a:p>
          <a:p>
            <a:pPr marL="1200150" lvl="2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Visitor registration, subscription</a:t>
            </a:r>
          </a:p>
          <a:p>
            <a:pPr marL="1200150" lvl="2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WhatsApp integration</a:t>
            </a:r>
          </a:p>
          <a:p>
            <a:pPr lvl="1" algn="l">
              <a:spcBef>
                <a:spcPts val="0"/>
              </a:spcBef>
              <a:buClr>
                <a:schemeClr val="bg2">
                  <a:lumMod val="10000"/>
                </a:schemeClr>
              </a:buClr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Social Media</a:t>
            </a:r>
          </a:p>
          <a:p>
            <a:pPr marL="1200150" lvl="2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 calendar</a:t>
            </a:r>
          </a:p>
          <a:p>
            <a:pPr marL="1657350" lvl="3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LinkedIn, Instagram </a:t>
            </a:r>
          </a:p>
          <a:p>
            <a:pPr marL="1200150" lvl="2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Social listening</a:t>
            </a:r>
          </a:p>
          <a:p>
            <a:pPr lvl="1" algn="l">
              <a:spcBef>
                <a:spcPts val="0"/>
              </a:spcBef>
              <a:buClr>
                <a:schemeClr val="bg2">
                  <a:lumMod val="10000"/>
                </a:schemeClr>
              </a:buClr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Videos</a:t>
            </a:r>
          </a:p>
          <a:p>
            <a:pPr marL="1200150" lvl="2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Overview, Sector wise use-cases, separate videos for specific key features (e.g., Collaboration3D)</a:t>
            </a:r>
          </a:p>
          <a:p>
            <a:pPr lvl="1" algn="l">
              <a:buClr>
                <a:schemeClr val="bg2">
                  <a:lumMod val="10000"/>
                </a:schemeClr>
              </a:buClr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Partnerships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eCommerce companies &amp; cloud companies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Won Microsoft-For-Startups ($350 k credits for Azure, Office365 etc. Sales &amp; marketing support)</a:t>
            </a:r>
          </a:p>
          <a:p>
            <a:pPr lvl="1" algn="l">
              <a:buClr>
                <a:schemeClr val="bg2">
                  <a:lumMod val="10000"/>
                </a:schemeClr>
              </a:buClr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Endorsements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Trade bodies, thought leaders, market influencers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Reaching out to “American Lighting Association”,  Khronos, Furniture associations etc.</a:t>
            </a:r>
          </a:p>
        </p:txBody>
      </p:sp>
    </p:spTree>
    <p:extLst>
      <p:ext uri="{BB962C8B-B14F-4D97-AF65-F5344CB8AC3E}">
        <p14:creationId xmlns:p14="http://schemas.microsoft.com/office/powerpoint/2010/main" val="42019085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7951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490" y="1107554"/>
            <a:ext cx="5224007" cy="5310803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B2B 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Enterprise purchase model </a:t>
            </a:r>
          </a:p>
          <a:p>
            <a:pPr marL="1085850" lvl="2" indent="-17145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of prospects</a:t>
            </a:r>
          </a:p>
          <a:p>
            <a:pPr marL="628650" lvl="1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CXO’s </a:t>
            </a:r>
          </a:p>
          <a:p>
            <a:pPr marL="628650" lvl="1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Dynamics365</a:t>
            </a:r>
          </a:p>
          <a:p>
            <a:pPr marL="742950" lvl="1" indent="-285750" algn="l"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>
              <a:spcBef>
                <a:spcPts val="0"/>
              </a:spcBef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Channels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LinkedIn, Email, Telephone</a:t>
            </a:r>
          </a:p>
          <a:p>
            <a:pPr lvl="1" algn="l">
              <a:buClr>
                <a:schemeClr val="bg2">
                  <a:lumMod val="10000"/>
                </a:schemeClr>
              </a:buClr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>
              <a:spcBef>
                <a:spcPts val="0"/>
              </a:spcBef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Email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Reach out via MailChimp etc.</a:t>
            </a:r>
          </a:p>
          <a:p>
            <a:pPr marL="742950" lvl="1" indent="-285750" algn="l"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>
              <a:spcBef>
                <a:spcPts val="0"/>
              </a:spcBef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Consultants</a:t>
            </a:r>
          </a:p>
          <a:p>
            <a:pPr marL="800100" lvl="1" indent="-34290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Salesamore.com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CE5AEC-3D96-0847-F466-696318CFCF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5510" y="2965479"/>
            <a:ext cx="6120000" cy="175397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35145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119"/>
            <a:ext cx="3131322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we do 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A51314-2D6F-0015-54AE-73017CE7E751}"/>
              </a:ext>
            </a:extLst>
          </p:cNvPr>
          <p:cNvSpPr txBox="1"/>
          <p:nvPr/>
        </p:nvSpPr>
        <p:spPr>
          <a:xfrm>
            <a:off x="3436455" y="913119"/>
            <a:ext cx="5319090" cy="408623"/>
          </a:xfrm>
          <a:prstGeom prst="round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Enrich biz with 3DCommerce innovations (B2B)</a:t>
            </a:r>
          </a:p>
        </p:txBody>
      </p:sp>
      <p:pic>
        <p:nvPicPr>
          <p:cNvPr id="7" name="Picture 6" descr="A red couch and a red circle with a white circle and a red circle with a white circle with a red and white circle with a white circle with a red and white circle with a white circle&#10;&#10;Description automatically generated with medium confidence">
            <a:extLst>
              <a:ext uri="{FF2B5EF4-FFF2-40B4-BE49-F238E27FC236}">
                <a16:creationId xmlns:a16="http://schemas.microsoft.com/office/drawing/2014/main" id="{98361DB8-FDD4-A763-8A0F-5463A7E63B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564" y="1651885"/>
            <a:ext cx="4500872" cy="4572000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8215437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13119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Traction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9659" y="913119"/>
            <a:ext cx="9032682" cy="5496917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Competitors</a:t>
            </a:r>
          </a:p>
          <a:p>
            <a:pPr lvl="1" algn="l">
              <a:spcBef>
                <a:spcPts val="500"/>
              </a:spcBef>
              <a:buClr>
                <a:schemeClr val="bg2">
                  <a:lumMod val="10000"/>
                </a:schemeClr>
              </a:buClr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3DCloud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Room-planner from 3DCloud adopted by Ikea, Macy’s etc. 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$15 million Annual-Revenue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https://macys.3dcloud.io/</a:t>
            </a:r>
          </a:p>
          <a:p>
            <a:pPr lvl="1" algn="l">
              <a:spcBef>
                <a:spcPts val="200"/>
              </a:spcBef>
              <a:buClr>
                <a:schemeClr val="bg2">
                  <a:lumMod val="10000"/>
                </a:schemeClr>
              </a:buClr>
            </a:pPr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Threekit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eCommerce store-front embellished with 3D solution for Steelcase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 Product configurator adopted by furniture company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Lovesac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https://www.steelcase.com/products/office-chairs/gesture/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https://www.lovesac.com/</a:t>
            </a:r>
          </a:p>
          <a:p>
            <a:pPr>
              <a:spcBef>
                <a:spcPts val="500"/>
              </a:spcBef>
              <a:buClr>
                <a:schemeClr val="bg2">
                  <a:lumMod val="10000"/>
                </a:schemeClr>
              </a:buClr>
            </a:pP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500"/>
              </a:spcBef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VisCommerce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pre-revenue stage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 unique improvements over 3DCloud room-planner solution. 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Marketing initiatives underway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process underway</a:t>
            </a:r>
          </a:p>
        </p:txBody>
      </p:sp>
    </p:spTree>
    <p:extLst>
      <p:ext uri="{BB962C8B-B14F-4D97-AF65-F5344CB8AC3E}">
        <p14:creationId xmlns:p14="http://schemas.microsoft.com/office/powerpoint/2010/main" val="66528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22263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763" y="1197342"/>
            <a:ext cx="6880606" cy="5115323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Diverse &amp; Complete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Software, content, marketing, sales 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2D, video, 3D content development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 expertise in 3D, AI, cloud, database, crypto technologies</a:t>
            </a:r>
          </a:p>
          <a:p>
            <a:pPr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Leadership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Led by Ramakrishna J Tumuluri, ex-Silicon-Valley (15 yrs)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Team-leads in marketing, engineering and content</a:t>
            </a:r>
          </a:p>
          <a:p>
            <a:pPr>
              <a:spcBef>
                <a:spcPts val="0"/>
              </a:spcBef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proven Silicon Valley play-book. </a:t>
            </a:r>
          </a:p>
          <a:p>
            <a:pPr lvl="1" algn="l">
              <a:spcBef>
                <a:spcPts val="0"/>
              </a:spcBef>
              <a:buClr>
                <a:schemeClr val="bg2">
                  <a:lumMod val="10000"/>
                </a:schemeClr>
              </a:buClr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buClr>
                <a:schemeClr val="bg2">
                  <a:lumMod val="10000"/>
                </a:schemeClr>
              </a:buClr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Consultants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Legal - tarulegal.com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- salesamore.com</a:t>
            </a:r>
          </a:p>
          <a:p>
            <a:pPr marL="742950" lvl="1" indent="-2857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Recruiter - career-experts.in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B5A3FF-BBC2-EC9A-04B1-5D1818E975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383" y="2473632"/>
            <a:ext cx="4751305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38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4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Financials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9332" y="1359673"/>
            <a:ext cx="6313336" cy="4866197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Burn-rate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Approx $10k  per month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salaries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Consultants (Legal, Sales, HR)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licenses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 hosting</a:t>
            </a:r>
          </a:p>
          <a:p>
            <a:pPr lvl="1" algn="l">
              <a:spcBef>
                <a:spcPts val="500"/>
              </a:spcBef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investment</a:t>
            </a:r>
          </a:p>
          <a:p>
            <a:pPr marL="628650" lvl="1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Approx $750 k</a:t>
            </a:r>
          </a:p>
          <a:p>
            <a:pPr lvl="1" algn="l"/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Expected deal size</a:t>
            </a:r>
          </a:p>
          <a:p>
            <a:pPr marL="628650" lvl="1" indent="-1714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$100 k </a:t>
            </a:r>
          </a:p>
          <a:p>
            <a:pPr marL="628650" lvl="1" indent="-1714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Subscription model with monthly payments $3k – 5k</a:t>
            </a:r>
          </a:p>
          <a:p>
            <a:pPr marL="628650" lvl="1" indent="-1714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Profitable unit economics. </a:t>
            </a:r>
          </a:p>
        </p:txBody>
      </p:sp>
    </p:spTree>
    <p:extLst>
      <p:ext uri="{BB962C8B-B14F-4D97-AF65-F5344CB8AC3E}">
        <p14:creationId xmlns:p14="http://schemas.microsoft.com/office/powerpoint/2010/main" val="26866013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13119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Exit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67884" y="1470992"/>
            <a:ext cx="8056233" cy="4630209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haul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VisCommerce being built for the long-haul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Assembling team with diverse backgrounds and skills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Emulating proven Silicon Valley play book for startups. 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Deep, sound, world-class engineering work 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Innovations with patents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Trademark for Showroom3D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Engagement with partners, endorsers, prospects, customers, investors</a:t>
            </a: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to options</a:t>
            </a:r>
          </a:p>
          <a:p>
            <a:pPr marL="628650" lvl="1" indent="-1714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IPO</a:t>
            </a:r>
          </a:p>
          <a:p>
            <a:pPr marL="628650" lvl="1" indent="-1714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Acquisition  (Adobe, Tata’s ?)</a:t>
            </a:r>
          </a:p>
        </p:txBody>
      </p:sp>
    </p:spTree>
    <p:extLst>
      <p:ext uri="{BB962C8B-B14F-4D97-AF65-F5344CB8AC3E}">
        <p14:creationId xmlns:p14="http://schemas.microsoft.com/office/powerpoint/2010/main" val="614689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13119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Capital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56922" y="3071192"/>
            <a:ext cx="2478156" cy="7156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txBody>
          <a:bodyPr anchor="ctr"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$500k for 10% equity</a:t>
            </a:r>
          </a:p>
        </p:txBody>
      </p:sp>
    </p:spTree>
    <p:extLst>
      <p:ext uri="{BB962C8B-B14F-4D97-AF65-F5344CB8AC3E}">
        <p14:creationId xmlns:p14="http://schemas.microsoft.com/office/powerpoint/2010/main" val="20465644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455" y="2335695"/>
            <a:ext cx="5319090" cy="2186610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0"/>
                  <a:lumOff val="100000"/>
                </a:schemeClr>
              </a:gs>
              <a:gs pos="35000">
                <a:schemeClr val="accent5">
                  <a:lumMod val="20000"/>
                  <a:lumOff val="80000"/>
                </a:schemeClr>
              </a:gs>
              <a:gs pos="73000">
                <a:schemeClr val="accent5">
                  <a:lumMod val="40000"/>
                  <a:lumOff val="6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solidFill>
              <a:schemeClr val="accent5">
                <a:lumMod val="50000"/>
              </a:schemeClr>
            </a:solidFill>
          </a:ln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66706" y="5538743"/>
            <a:ext cx="3925294" cy="1319257"/>
          </a:xfrm>
          <a:prstGeom prst="round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algn="ctr">
              <a:spcBef>
                <a:spcPts val="500"/>
              </a:spcBef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Ramakrishna J Tumuluri</a:t>
            </a:r>
          </a:p>
          <a:p>
            <a:pPr algn="ctr">
              <a:spcBef>
                <a:spcPts val="500"/>
              </a:spcBef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Founder, CEO</a:t>
            </a:r>
          </a:p>
          <a:p>
            <a:pPr algn="ctr">
              <a:spcBef>
                <a:spcPts val="500"/>
              </a:spcBef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rk@viscommerce.com</a:t>
            </a:r>
          </a:p>
        </p:txBody>
      </p:sp>
      <p:pic>
        <p:nvPicPr>
          <p:cNvPr id="7" name="Picture 6" descr="A red circle with a bow and arrow&#10;&#10;Description automatically generated">
            <a:extLst>
              <a:ext uri="{FF2B5EF4-FFF2-40B4-BE49-F238E27FC236}">
                <a16:creationId xmlns:a16="http://schemas.microsoft.com/office/drawing/2014/main" id="{D2364967-EDF5-5CD1-C51D-9634A2706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483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AF024-DD14-7614-439A-040EBDCEBE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0906" y="13119"/>
            <a:ext cx="2010188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C50D6A5-F0C7-C621-C9A5-9F5FB3A41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571" y="1093305"/>
            <a:ext cx="8764859" cy="5486400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356954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455" y="-5169"/>
            <a:ext cx="531909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Vision &amp; Mission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221" y="2768048"/>
            <a:ext cx="7075600" cy="1962978"/>
          </a:xfrm>
          <a:prstGeom prst="round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>
            <a:noFill/>
          </a:ln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pPr marL="742950" lvl="1" indent="-285750" algn="l">
              <a:spcBef>
                <a:spcPts val="0"/>
              </a:spcBef>
              <a:buClr>
                <a:schemeClr val="accent4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Empower home &amp; office décor with 3DCommerce innovations. </a:t>
            </a:r>
          </a:p>
          <a:p>
            <a:pPr lvl="1" algn="l">
              <a:spcBef>
                <a:spcPts val="0"/>
              </a:spcBef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 </a:t>
            </a:r>
          </a:p>
          <a:p>
            <a:pPr marL="742950" lvl="1" indent="-285750" algn="l">
              <a:spcBef>
                <a:spcPts val="0"/>
              </a:spcBef>
              <a:buClr>
                <a:schemeClr val="accent4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innovate, develop and offer 10x impact solutions (B2B)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AAB4F0-12B6-8769-748F-2D2E025EF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821" y="1506240"/>
            <a:ext cx="4620451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314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3122" y="3"/>
            <a:ext cx="7305757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&amp; Industry environment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44703" y="1115568"/>
            <a:ext cx="9987633" cy="5555576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Furniture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$700 bn world-wide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 market approx. $200 bn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Ergonomic furniture market seeing fastest adoption. 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Herman-miller, Steelcase etc.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Ikea world #1 furniture vendor 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Deployed 3DCommerce solution in-store &amp; online</a:t>
            </a:r>
          </a:p>
          <a:p>
            <a:pPr marL="285750" indent="-285750"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Lighting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$120 bn world-wide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Interior &amp; exterior 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Chandeliers, wall lamps, floor lamps, desk lamps 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Waterproof lights, path lights etc.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Unorganized 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local electricians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82BCA3-17DD-C5BC-0301-443BC0E52C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5721" y="4195017"/>
            <a:ext cx="1373793" cy="1440000"/>
          </a:xfrm>
          <a:prstGeom prst="rect">
            <a:avLst/>
          </a:prstGeom>
        </p:spPr>
      </p:pic>
      <p:pic>
        <p:nvPicPr>
          <p:cNvPr id="6" name="Picture 5" descr="A red couch with black background&#10;&#10;Description automatically generated">
            <a:extLst>
              <a:ext uri="{FF2B5EF4-FFF2-40B4-BE49-F238E27FC236}">
                <a16:creationId xmlns:a16="http://schemas.microsoft.com/office/drawing/2014/main" id="{A5C64BFB-4E3C-5E56-BD0C-BC0B51A65D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704" y="1600200"/>
            <a:ext cx="3672632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527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7954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&amp; Industry environment (cont’d)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6137" y="1188720"/>
            <a:ext cx="8227479" cy="5349240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Paints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$170 bn world-wide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Interior, exterior 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Colors, textures, stencils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Specialized paints depending on surface 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Concrete, wood, metal etc.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Unorganized local painters</a:t>
            </a:r>
          </a:p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Flooring</a:t>
            </a:r>
          </a:p>
          <a:p>
            <a:pPr marL="628650" lvl="1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$400 bn world-wide</a:t>
            </a:r>
          </a:p>
          <a:p>
            <a:pPr marL="628650" lvl="1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Interior &amp; exterior</a:t>
            </a:r>
          </a:p>
          <a:p>
            <a:pPr marL="628650" lvl="1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 market</a:t>
            </a:r>
          </a:p>
          <a:p>
            <a:pPr marL="1085850" lvl="2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Carpet, wood, vinyl tiles</a:t>
            </a:r>
          </a:p>
          <a:p>
            <a:pPr marL="628650" lvl="1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Indian market</a:t>
            </a:r>
          </a:p>
          <a:p>
            <a:pPr marL="1085850" lvl="2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Granite, marble, vitrified tiles</a:t>
            </a:r>
          </a:p>
          <a:p>
            <a:pPr marL="628650" lvl="1" indent="-171450" algn="l">
              <a:spcBef>
                <a:spcPts val="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Unorganized local tile-masons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7CEF85-8479-A2D9-B28C-AA28794647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717" y="2207157"/>
            <a:ext cx="1176126" cy="10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8E5145-3630-B2ED-DC8E-1BB988E0C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039" y="4508435"/>
            <a:ext cx="1075481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013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13119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Introducing Showroom3D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416" y="1327868"/>
            <a:ext cx="7548968" cy="5390984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500"/>
              </a:spcBef>
              <a:buClr>
                <a:schemeClr val="bg2">
                  <a:lumMod val="10000"/>
                </a:schemeClr>
              </a:buClr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Showroom3D variants for furniture, lighting, paints, flooring sectors</a:t>
            </a:r>
          </a:p>
          <a:p>
            <a:pPr marL="285750" indent="-285750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Showroom3D customized to every customer.</a:t>
            </a:r>
          </a:p>
          <a:p>
            <a:pPr marL="285750" indent="-285750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Customer’s catalog transformed to 3D &amp; embedded in Showroom3D</a:t>
            </a:r>
          </a:p>
          <a:p>
            <a:pPr marL="285750" indent="-285750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Web-Browser</a:t>
            </a:r>
          </a:p>
          <a:p>
            <a:pPr marL="742950" lvl="1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HTML5 Compliant </a:t>
            </a:r>
          </a:p>
          <a:p>
            <a:pPr marL="742950" lvl="1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e.g., Google Chrome, Microsoft Edge, Apple Safari</a:t>
            </a:r>
          </a:p>
          <a:p>
            <a:pPr marL="285750" indent="-285750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Native </a:t>
            </a:r>
          </a:p>
          <a:p>
            <a:pPr marL="742950" lvl="1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Windows, iOS, Android</a:t>
            </a:r>
          </a:p>
          <a:p>
            <a:pPr marL="742950" lvl="1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Smartphone, tablets, pc, kiosk</a:t>
            </a:r>
          </a:p>
        </p:txBody>
      </p:sp>
      <p:pic>
        <p:nvPicPr>
          <p:cNvPr id="6" name="Picture 5" descr="A screenshot of a room with a desk and two lamps&#10;&#10;Description automatically generated">
            <a:extLst>
              <a:ext uri="{FF2B5EF4-FFF2-40B4-BE49-F238E27FC236}">
                <a16:creationId xmlns:a16="http://schemas.microsoft.com/office/drawing/2014/main" id="{068303EA-B6C9-30DD-2CF3-B60293FE2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728" y="2734138"/>
            <a:ext cx="4320000" cy="243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12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building&#10;&#10;Description automatically generated">
            <a:extLst>
              <a:ext uri="{FF2B5EF4-FFF2-40B4-BE49-F238E27FC236}">
                <a16:creationId xmlns:a16="http://schemas.microsoft.com/office/drawing/2014/main" id="{BF20F523-B0ED-32FA-2C09-C14A1161E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807" y="0"/>
            <a:ext cx="91363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48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55D3B-50DA-9309-A4BC-553BB3B27C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575" y="13119"/>
            <a:ext cx="8664850" cy="900000"/>
          </a:xfrm>
        </p:spPr>
        <p:txBody>
          <a:bodyPr t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Showroom3D – Service-Provider Portal</a:t>
            </a:r>
            <a:endParaRPr lang="en-US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01052-4D33-FA11-0E04-F00BC0B421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95708" y="1955837"/>
            <a:ext cx="6000584" cy="3354293"/>
          </a:xfrm>
          <a:prstGeom prst="round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>
              <a:spcBef>
                <a:spcPts val="500"/>
              </a:spcBef>
              <a:buClr>
                <a:schemeClr val="bg2">
                  <a:lumMod val="10000"/>
                </a:schemeClr>
              </a:buClr>
            </a:pP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 providers</a:t>
            </a:r>
          </a:p>
          <a:p>
            <a:pPr marL="1200150" lvl="2" indent="-285750" algn="l">
              <a:spcBef>
                <a:spcPts val="5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Painters, tile-masons, electricians etc.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Directory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Name, Tel# etc.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Ratings system 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 – 100% </a:t>
            </a:r>
          </a:p>
          <a:p>
            <a:pPr marL="742950" lvl="1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Portfolio </a:t>
            </a:r>
          </a:p>
          <a:p>
            <a:pPr marL="1200150" lvl="2" indent="-285750" algn="l">
              <a:spcBef>
                <a:spcPts val="200"/>
              </a:spcBef>
              <a:buClr>
                <a:schemeClr val="bg2">
                  <a:lumMod val="10000"/>
                </a:schemeClr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Showcase service-provider works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17576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602</TotalTime>
  <Words>977</Words>
  <Application>Microsoft Office PowerPoint</Application>
  <PresentationFormat>Widescreen</PresentationFormat>
  <Paragraphs>213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Century Gothic</vt:lpstr>
      <vt:lpstr>Times New Roman</vt:lpstr>
      <vt:lpstr>Wingdings 3</vt:lpstr>
      <vt:lpstr>Wisp</vt:lpstr>
      <vt:lpstr>VisCommerce Biz Plan Sep 2024</vt:lpstr>
      <vt:lpstr>What we do …</vt:lpstr>
      <vt:lpstr>How ?</vt:lpstr>
      <vt:lpstr>Vision &amp; Mission</vt:lpstr>
      <vt:lpstr>Market &amp; Industry environment</vt:lpstr>
      <vt:lpstr>Market &amp; Industry environment (cont’d)</vt:lpstr>
      <vt:lpstr>Introducing Showroom3D</vt:lpstr>
      <vt:lpstr>PowerPoint Presentation</vt:lpstr>
      <vt:lpstr>Showroom3D – Service-Provider Portal</vt:lpstr>
      <vt:lpstr>Showroom3D</vt:lpstr>
      <vt:lpstr>PowerPoint Presentation</vt:lpstr>
      <vt:lpstr>Showroom3D - Differentiation</vt:lpstr>
      <vt:lpstr>Competitive Scenario</vt:lpstr>
      <vt:lpstr>Entry Barriers </vt:lpstr>
      <vt:lpstr>Network Effect Moat</vt:lpstr>
      <vt:lpstr>PowerPoint Presentation</vt:lpstr>
      <vt:lpstr>Product Management – Early engagement with target markets</vt:lpstr>
      <vt:lpstr>Marketing (Outbound)</vt:lpstr>
      <vt:lpstr>Sales</vt:lpstr>
      <vt:lpstr>Market Traction</vt:lpstr>
      <vt:lpstr>Team</vt:lpstr>
      <vt:lpstr>Financials</vt:lpstr>
      <vt:lpstr>Exit</vt:lpstr>
      <vt:lpstr>Capital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ghatotkacha ghatotkacha</dc:creator>
  <cp:lastModifiedBy>ghatotkacha ghatotkacha</cp:lastModifiedBy>
  <cp:revision>87</cp:revision>
  <dcterms:created xsi:type="dcterms:W3CDTF">2024-09-04T15:54:08Z</dcterms:created>
  <dcterms:modified xsi:type="dcterms:W3CDTF">2024-09-09T10:35:10Z</dcterms:modified>
</cp:coreProperties>
</file>

<file path=docProps/thumbnail.jpeg>
</file>